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72" r:id="rId2"/>
    <p:sldId id="273" r:id="rId3"/>
    <p:sldId id="274" r:id="rId4"/>
    <p:sldId id="275" r:id="rId5"/>
    <p:sldId id="276" r:id="rId6"/>
    <p:sldId id="288" r:id="rId7"/>
    <p:sldId id="289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0" r:id="rId1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A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2"/>
    <p:restoredTop sz="72331" autoAdjust="0"/>
  </p:normalViewPr>
  <p:slideViewPr>
    <p:cSldViewPr snapToGrid="0" snapToObjects="1">
      <p:cViewPr varScale="1">
        <p:scale>
          <a:sx n="82" d="100"/>
          <a:sy n="82" d="100"/>
        </p:scale>
        <p:origin x="255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05D4A-591D-2B41-B8F4-FA371B41D1CF}" type="datetimeFigureOut">
              <a:rPr lang="de-DE" smtClean="0"/>
              <a:t>14.01.2019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A71A-5AE3-EA43-B407-0093EC871AA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78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JPEG Edge </a:t>
            </a:r>
            <a:r>
              <a:rPr lang="de-DE" dirty="0" err="1"/>
              <a:t>Ringing</a:t>
            </a:r>
            <a:r>
              <a:rPr lang="de-DE" dirty="0"/>
              <a:t>: </a:t>
            </a:r>
            <a:r>
              <a:rPr lang="de-DE" dirty="0" err="1"/>
              <a:t>Artifacts</a:t>
            </a:r>
            <a:r>
              <a:rPr lang="de-DE" dirty="0"/>
              <a:t> können vorausgesagt werden, Überprüfung dieser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85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Verschleierung: Weniger unterscheidbar von normalem Rauschen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845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eher gleichmäßige Verteilung, praktisch keine Ausreißer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7A71A-5AE3-EA43-B407-0093EC871AA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23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/>
          <p:cNvSpPr txBox="1"/>
          <p:nvPr userDrawn="1"/>
        </p:nvSpPr>
        <p:spPr>
          <a:xfrm>
            <a:off x="407509" y="717125"/>
            <a:ext cx="888558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500" b="1" u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4500" b="1" u="none" baseline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charset="0"/>
                <a:ea typeface="Helvetica" charset="0"/>
                <a:cs typeface="Helvetica" charset="0"/>
              </a:rPr>
              <a:t> &amp; Steganalyse</a:t>
            </a:r>
          </a:p>
          <a:p>
            <a:r>
              <a:rPr lang="de-DE" sz="3600" b="0" i="1" u="none" baseline="0" dirty="0">
                <a:effectLst/>
                <a:latin typeface="Helvetica" charset="0"/>
                <a:ea typeface="Helvetica" charset="0"/>
                <a:cs typeface="Helvetica" charset="0"/>
              </a:rPr>
              <a:t>3. Seminarvortrag</a:t>
            </a:r>
            <a:br>
              <a:rPr lang="de-DE" sz="4500" b="1" baseline="0" dirty="0">
                <a:latin typeface="Helvetica" charset="0"/>
                <a:ea typeface="Helvetica" charset="0"/>
                <a:cs typeface="Helvetica" charset="0"/>
              </a:rPr>
            </a:br>
            <a:endParaRPr lang="de-DE" sz="3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4534531" y="5485532"/>
            <a:ext cx="4166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2100" b="1" i="0" u="none" dirty="0" err="1"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2100" b="1" i="0" u="none" dirty="0">
              <a:latin typeface="Helvetica" charset="0"/>
              <a:ea typeface="Helvetica" charset="0"/>
              <a:cs typeface="Helvetica" charset="0"/>
            </a:endParaRPr>
          </a:p>
          <a:p>
            <a:pPr algn="r"/>
            <a:r>
              <a:rPr lang="de-DE" sz="2100" b="1" i="0" u="none" dirty="0">
                <a:latin typeface="Helvetica" charset="0"/>
                <a:ea typeface="Helvetica" charset="0"/>
                <a:cs typeface="Helvetica" charset="0"/>
              </a:rPr>
              <a:t>Marc</a:t>
            </a:r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 Torchala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Felix Berger</a:t>
            </a:r>
          </a:p>
          <a:p>
            <a:pPr algn="r"/>
            <a:r>
              <a:rPr lang="de-DE" sz="2100" b="1" i="0" u="none" baseline="0" dirty="0">
                <a:latin typeface="Helvetica" charset="0"/>
                <a:ea typeface="Helvetica" charset="0"/>
                <a:cs typeface="Helvetica" charset="0"/>
              </a:rPr>
              <a:t>Moritz Nachtigall</a:t>
            </a:r>
            <a:endParaRPr lang="de-DE" sz="1500" i="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Gerade Verbindung 16"/>
          <p:cNvCxnSpPr/>
          <p:nvPr userDrawn="1"/>
        </p:nvCxnSpPr>
        <p:spPr>
          <a:xfrm flipV="1">
            <a:off x="0" y="2637183"/>
            <a:ext cx="9144000" cy="13252"/>
          </a:xfrm>
          <a:prstGeom prst="line">
            <a:avLst/>
          </a:prstGeom>
          <a:ln w="889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7655" y="5579538"/>
            <a:ext cx="1229814" cy="87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920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89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9"/>
            <a:ext cx="1971675" cy="581183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628656" y="365129"/>
            <a:ext cx="5800725" cy="581183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22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6"/>
              </a:buClr>
              <a:defRPr/>
            </a:lvl1pPr>
            <a:lvl2pPr>
              <a:buClr>
                <a:schemeClr val="accent6"/>
              </a:buClr>
              <a:defRPr sz="1900"/>
            </a:lvl2pPr>
            <a:lvl3pPr>
              <a:buClr>
                <a:schemeClr val="accent6"/>
              </a:buClr>
              <a:defRPr sz="1800"/>
            </a:lvl3pPr>
            <a:lvl4pPr>
              <a:buClr>
                <a:schemeClr val="accent6"/>
              </a:buClr>
              <a:defRPr sz="1600"/>
            </a:lvl4pPr>
            <a:lvl5pPr>
              <a:buClr>
                <a:schemeClr val="accent6"/>
              </a:buCl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2144815" y="23358"/>
            <a:ext cx="4854370" cy="338554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de-DE" sz="1600" b="1" i="0" dirty="0" err="1">
                <a:effectLst/>
                <a:latin typeface="Helvetica" charset="0"/>
                <a:ea typeface="Helvetica" charset="0"/>
                <a:cs typeface="Helvetica" charset="0"/>
              </a:rPr>
              <a:t>Steganographie</a:t>
            </a:r>
            <a:r>
              <a:rPr lang="de-DE" sz="1600" b="1" i="0" baseline="0" dirty="0">
                <a:effectLst/>
                <a:latin typeface="Helvetica" charset="0"/>
                <a:ea typeface="Helvetica" charset="0"/>
                <a:cs typeface="Helvetica" charset="0"/>
              </a:rPr>
              <a:t> &amp; Steganalyse</a:t>
            </a:r>
            <a:endParaRPr lang="de-DE" sz="1600" b="0" i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>
            <a:off x="0" y="6356394"/>
            <a:ext cx="2758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>
                <a:effectLst/>
                <a:latin typeface="Helvetica" charset="0"/>
                <a:ea typeface="Helvetica" charset="0"/>
                <a:cs typeface="Helvetica" charset="0"/>
              </a:rPr>
              <a:t>Felix</a:t>
            </a:r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 Berger</a:t>
            </a:r>
            <a:b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</a:br>
            <a:r>
              <a:rPr lang="de-DE" sz="1400" b="1" baseline="0">
                <a:effectLst/>
                <a:latin typeface="Helvetica" charset="0"/>
                <a:ea typeface="Helvetica" charset="0"/>
                <a:cs typeface="Helvetica" charset="0"/>
              </a:rPr>
              <a:t>Marc Torchala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feld 13"/>
          <p:cNvSpPr txBox="1"/>
          <p:nvPr userDrawn="1"/>
        </p:nvSpPr>
        <p:spPr>
          <a:xfrm>
            <a:off x="8579145" y="33462"/>
            <a:ext cx="564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4C0F49E-C000-F84D-A02F-74E671EBD9F4}" type="slidenum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pPr algn="r"/>
              <a:t>‹Nr.›</a:t>
            </a:fld>
            <a:endParaRPr lang="de-DE" sz="12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0" y="38865"/>
            <a:ext cx="2367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023192D-BAE1-D245-AB5C-2881A0B0907B}" type="datetime4">
              <a:rPr lang="de-DE" sz="1400" b="1" smtClean="0">
                <a:effectLst/>
                <a:latin typeface="Helvetica" charset="0"/>
                <a:ea typeface="Helvetica" charset="0"/>
                <a:cs typeface="Helvetica" charset="0"/>
              </a:rPr>
              <a:t>14. Januar 2019</a:t>
            </a:fld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 flipV="1">
            <a:off x="-14990" y="367587"/>
            <a:ext cx="9144000" cy="13252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0" y="6353353"/>
            <a:ext cx="9148970" cy="1075"/>
          </a:xfrm>
          <a:prstGeom prst="line">
            <a:avLst/>
          </a:prstGeom>
          <a:ln w="412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Bild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3938" y="6448811"/>
            <a:ext cx="496124" cy="352509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7482477" y="6371044"/>
            <a:ext cx="1646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Moritz Nachtigall</a:t>
            </a:r>
          </a:p>
          <a:p>
            <a:pPr algn="r"/>
            <a:r>
              <a:rPr lang="de-DE" sz="1400" b="1" baseline="0" dirty="0">
                <a:effectLst/>
                <a:latin typeface="Helvetica" charset="0"/>
                <a:ea typeface="Helvetica" charset="0"/>
                <a:cs typeface="Helvetica" charset="0"/>
              </a:rPr>
              <a:t>Timo </a:t>
            </a:r>
            <a:r>
              <a:rPr lang="de-DE" sz="1400" b="1" baseline="0" dirty="0" err="1">
                <a:effectLst/>
                <a:latin typeface="Helvetica" charset="0"/>
                <a:ea typeface="Helvetica" charset="0"/>
                <a:cs typeface="Helvetica" charset="0"/>
              </a:rPr>
              <a:t>Kaesbach</a:t>
            </a:r>
            <a:endParaRPr lang="de-DE" sz="1400" b="1" dirty="0">
              <a:effectLst/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45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4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5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2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49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37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24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1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29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4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1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6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74" indent="0">
              <a:buNone/>
              <a:defRPr sz="1500" b="1"/>
            </a:lvl2pPr>
            <a:lvl3pPr marL="685750" indent="0">
              <a:buNone/>
              <a:defRPr sz="1351" b="1"/>
            </a:lvl3pPr>
            <a:lvl4pPr marL="1028624" indent="0">
              <a:buNone/>
              <a:defRPr sz="1200" b="1"/>
            </a:lvl4pPr>
            <a:lvl5pPr marL="1371498" indent="0">
              <a:buNone/>
              <a:defRPr sz="1200" b="1"/>
            </a:lvl5pPr>
            <a:lvl6pPr marL="1714372" indent="0">
              <a:buNone/>
              <a:defRPr sz="1200" b="1"/>
            </a:lvl6pPr>
            <a:lvl7pPr marL="2057247" indent="0">
              <a:buNone/>
              <a:defRPr sz="1200" b="1"/>
            </a:lvl7pPr>
            <a:lvl8pPr marL="2400120" indent="0">
              <a:buNone/>
              <a:defRPr sz="1200" b="1"/>
            </a:lvl8pPr>
            <a:lvl9pPr marL="2742994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6" y="2505075"/>
            <a:ext cx="3887391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501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9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97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30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74" indent="0">
              <a:buNone/>
              <a:defRPr sz="2100"/>
            </a:lvl2pPr>
            <a:lvl3pPr marL="685750" indent="0">
              <a:buNone/>
              <a:defRPr sz="1800"/>
            </a:lvl3pPr>
            <a:lvl4pPr marL="1028624" indent="0">
              <a:buNone/>
              <a:defRPr sz="1500"/>
            </a:lvl4pPr>
            <a:lvl5pPr marL="1371498" indent="0">
              <a:buNone/>
              <a:defRPr sz="1500"/>
            </a:lvl5pPr>
            <a:lvl6pPr marL="1714372" indent="0">
              <a:buNone/>
              <a:defRPr sz="1500"/>
            </a:lvl6pPr>
            <a:lvl7pPr marL="2057247" indent="0">
              <a:buNone/>
              <a:defRPr sz="1500"/>
            </a:lvl7pPr>
            <a:lvl8pPr marL="2400120" indent="0">
              <a:buNone/>
              <a:defRPr sz="1500"/>
            </a:lvl8pPr>
            <a:lvl9pPr marL="2742994" indent="0">
              <a:buNone/>
              <a:defRPr sz="1500"/>
            </a:lvl9pPr>
          </a:lstStyle>
          <a:p>
            <a:r>
              <a:rPr lang="de-DE"/>
              <a:t>Bild auf Platzhalter ziehen oder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74" indent="0">
              <a:buNone/>
              <a:defRPr sz="1051"/>
            </a:lvl2pPr>
            <a:lvl3pPr marL="685750" indent="0">
              <a:buNone/>
              <a:defRPr sz="900"/>
            </a:lvl3pPr>
            <a:lvl4pPr marL="1028624" indent="0">
              <a:buNone/>
              <a:defRPr sz="751"/>
            </a:lvl4pPr>
            <a:lvl5pPr marL="1371498" indent="0">
              <a:buNone/>
              <a:defRPr sz="751"/>
            </a:lvl5pPr>
            <a:lvl6pPr marL="1714372" indent="0">
              <a:buNone/>
              <a:defRPr sz="751"/>
            </a:lvl6pPr>
            <a:lvl7pPr marL="2057247" indent="0">
              <a:buNone/>
              <a:defRPr sz="751"/>
            </a:lvl7pPr>
            <a:lvl8pPr marL="2400120" indent="0">
              <a:buNone/>
              <a:defRPr sz="751"/>
            </a:lvl8pPr>
            <a:lvl9pPr marL="2742994" indent="0">
              <a:buNone/>
              <a:defRPr sz="75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Tutorium Context Aware and Mobile Computing         Marc Torchala Bachelor of Science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/>
          <a:lstStyle/>
          <a:p>
            <a:fld id="{3DFB86BE-9D41-7F42-99B6-32D669EDC31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568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484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5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171438" indent="-171438" algn="l" defTabSz="685750" rtl="0" eaLnBrk="1" latinLnBrk="0" hangingPunct="1">
        <a:lnSpc>
          <a:spcPct val="90000"/>
        </a:lnSpc>
        <a:spcBef>
          <a:spcPts val="751"/>
        </a:spcBef>
        <a:buClr>
          <a:srgbClr val="FF0000"/>
        </a:buClr>
        <a:buFont typeface="Arial" charset="0"/>
        <a:buChar char="•"/>
        <a:defRPr sz="21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514314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857187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5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200061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1542935" indent="-171438" algn="l" defTabSz="685750" rtl="0" eaLnBrk="1" latinLnBrk="0" hangingPunct="1">
        <a:lnSpc>
          <a:spcPct val="90000"/>
        </a:lnSpc>
        <a:spcBef>
          <a:spcPts val="375"/>
        </a:spcBef>
        <a:buClr>
          <a:srgbClr val="FF0000"/>
        </a:buClr>
        <a:buFont typeface="Arial"/>
        <a:buChar char="•"/>
        <a:defRPr sz="1351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1885810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3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4" indent="-171438" algn="l" defTabSz="68575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7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5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2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7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4" algn="l" defTabSz="685750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82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A6060D-035A-3349-9EED-420A2685B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F6A8F2-A1A4-6345-ABB7-525EBB93C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Verwendung einer falschen Anzahl von vermuteten LSBs äußert sich durch Annäherung an das Originalbild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7C7EFE-4496-A649-8967-294CA7B9D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30" y="3023740"/>
            <a:ext cx="2889422" cy="193082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EA8003-E1E3-E445-B65C-FA8188D8C5DF}"/>
              </a:ext>
            </a:extLst>
          </p:cNvPr>
          <p:cNvSpPr txBox="1"/>
          <p:nvPr/>
        </p:nvSpPr>
        <p:spPr>
          <a:xfrm>
            <a:off x="2159541" y="500195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7207D8-4455-1041-8CB4-50F9C1D5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690" y="3011598"/>
            <a:ext cx="2889422" cy="1942966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5AD6D13-17AD-1148-8680-B4DA4F1B5655}"/>
              </a:ext>
            </a:extLst>
          </p:cNvPr>
          <p:cNvSpPr txBox="1"/>
          <p:nvPr/>
        </p:nvSpPr>
        <p:spPr>
          <a:xfrm>
            <a:off x="5831201" y="498594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6 LSBs</a:t>
            </a:r>
          </a:p>
        </p:txBody>
      </p:sp>
    </p:spTree>
    <p:extLst>
      <p:ext uri="{BB962C8B-B14F-4D97-AF65-F5344CB8AC3E}">
        <p14:creationId xmlns:p14="http://schemas.microsoft.com/office/powerpoint/2010/main" val="411017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25F97-64CD-7346-9302-AFF9556A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ED1AE-5A84-1947-98AC-2E8E77E06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Häufigkeitsverteilung der einzelnen Pixel-Werte</a:t>
            </a:r>
          </a:p>
          <a:p>
            <a:r>
              <a:rPr lang="de-DE" dirty="0"/>
              <a:t>Original-Bild besitzt fließenden Übergang zwischen einzelnen Farbwerten und deren Anzahl</a:t>
            </a:r>
          </a:p>
          <a:p>
            <a:r>
              <a:rPr lang="de-DE" dirty="0"/>
              <a:t>Ziel: Eine Veränderung im Original-Bild über die LSB-Methode verursacht eine hohe Varianz</a:t>
            </a:r>
          </a:p>
          <a:p>
            <a:r>
              <a:rPr lang="de-DE" dirty="0"/>
              <a:t>Diese Varianz ist gerade in den Pixel-Werten zu erkennen, die am meisten im Bild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94478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9165E-A4C2-894C-9353-D594EEFF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68677"/>
            <a:ext cx="7886700" cy="1325563"/>
          </a:xfrm>
        </p:spPr>
        <p:txBody>
          <a:bodyPr/>
          <a:lstStyle/>
          <a:p>
            <a:r>
              <a:rPr lang="de-DE" dirty="0"/>
              <a:t>Histogramm-Angriff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7661BA-9894-0746-8E43-495EDDB2C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2090803"/>
            <a:ext cx="4473659" cy="317317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6B48DE-7E6A-1440-B00D-615C34C0FCEF}"/>
              </a:ext>
            </a:extLst>
          </p:cNvPr>
          <p:cNvSpPr txBox="1"/>
          <p:nvPr/>
        </p:nvSpPr>
        <p:spPr>
          <a:xfrm>
            <a:off x="2070106" y="527633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Original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3ED09F-5308-4F46-B319-0D3F0EE1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986" y="2090803"/>
            <a:ext cx="4322340" cy="31731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1339949-A1E7-C841-BB93-66C29D24A7C7}"/>
              </a:ext>
            </a:extLst>
          </p:cNvPr>
          <p:cNvSpPr txBox="1"/>
          <p:nvPr/>
        </p:nvSpPr>
        <p:spPr>
          <a:xfrm>
            <a:off x="6468313" y="5263979"/>
            <a:ext cx="17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verändertes Bild</a:t>
            </a:r>
          </a:p>
        </p:txBody>
      </p:sp>
    </p:spTree>
    <p:extLst>
      <p:ext uri="{BB962C8B-B14F-4D97-AF65-F5344CB8AC3E}">
        <p14:creationId xmlns:p14="http://schemas.microsoft.com/office/powerpoint/2010/main" val="165827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89609-DA7B-B24D-A67A-49E8BA86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Histogramm-Angriff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677A8-A917-9F43-8376-A8DDF9390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948AA7-87E1-E241-93AD-07A08EFDA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64" y="1515847"/>
            <a:ext cx="6407672" cy="46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7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B7D067-E7B4-6C46-8283-7B3138E1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Nachteile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154284-5FA6-0847-84A3-4EA944E63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Verschleierungsmöglichkeiten</a:t>
            </a:r>
          </a:p>
          <a:p>
            <a:r>
              <a:rPr lang="de-DE" dirty="0"/>
              <a:t>veränderte Pixel müssen zufälliger verteilt werden</a:t>
            </a:r>
          </a:p>
          <a:p>
            <a:pPr lvl="1"/>
            <a:r>
              <a:rPr lang="de-DE" dirty="0"/>
              <a:t>keine Muster dürfen entstehen</a:t>
            </a:r>
          </a:p>
          <a:p>
            <a:pPr lvl="1"/>
            <a:r>
              <a:rPr lang="de-DE" dirty="0"/>
              <a:t>Änderungen an häufig auftretenden Pixelwerten müssen vermieden werden</a:t>
            </a:r>
          </a:p>
          <a:p>
            <a:r>
              <a:rPr lang="de-DE" dirty="0"/>
              <a:t>Rekonstruktion einer versteckten Nachricht wird dadurch auch schwerer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6026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oder Anmerkungen?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638" y="1809932"/>
            <a:ext cx="4382724" cy="43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Steganalyse</a:t>
            </a:r>
          </a:p>
          <a:p>
            <a:pPr lvl="1"/>
            <a:r>
              <a:rPr lang="de-DE" b="1" dirty="0"/>
              <a:t>Allgemeines</a:t>
            </a:r>
          </a:p>
          <a:p>
            <a:pPr lvl="1"/>
            <a:r>
              <a:rPr lang="de-DE" b="1" dirty="0"/>
              <a:t>Erläuterung eines </a:t>
            </a:r>
            <a:r>
              <a:rPr lang="de-DE" b="1"/>
              <a:t>Histogrammes</a:t>
            </a:r>
            <a:endParaRPr lang="de-DE" b="1" dirty="0"/>
          </a:p>
          <a:p>
            <a:pPr lvl="1"/>
            <a:r>
              <a:rPr lang="de-DE" b="1" dirty="0"/>
              <a:t>Angriffe zur Erkennung von manipulierten Bildern</a:t>
            </a:r>
          </a:p>
          <a:p>
            <a:pPr lvl="2"/>
            <a:r>
              <a:rPr lang="de-DE" dirty="0"/>
              <a:t>Visueller Angriff</a:t>
            </a:r>
          </a:p>
          <a:p>
            <a:pPr lvl="2"/>
            <a:r>
              <a:rPr lang="de-DE" dirty="0"/>
              <a:t>Histogramm-Angriff</a:t>
            </a:r>
          </a:p>
          <a:p>
            <a:pPr lvl="1"/>
            <a:r>
              <a:rPr lang="de-DE" b="1" dirty="0"/>
              <a:t>Angriffe zur Erkennung von manipulierten Audio-Dateien</a:t>
            </a:r>
            <a:endParaRPr lang="de-DE" dirty="0"/>
          </a:p>
          <a:p>
            <a:pPr lvl="2"/>
            <a:r>
              <a:rPr lang="de-DE" dirty="0"/>
              <a:t>Spektralanalyse</a:t>
            </a:r>
          </a:p>
          <a:p>
            <a:pPr marL="342876" lvl="1" indent="0">
              <a:buNone/>
            </a:pPr>
            <a:endParaRPr lang="de-DE" dirty="0"/>
          </a:p>
          <a:p>
            <a:r>
              <a:rPr lang="de-DE" b="1" dirty="0"/>
              <a:t>Zusammenfassung</a:t>
            </a:r>
          </a:p>
        </p:txBody>
      </p:sp>
    </p:spTree>
    <p:extLst>
      <p:ext uri="{BB962C8B-B14F-4D97-AF65-F5344CB8AC3E}">
        <p14:creationId xmlns:p14="http://schemas.microsoft.com/office/powerpoint/2010/main" val="132040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EC23E7-44D9-3E44-BA51-64C0F93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Steganalyse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A80E50-F8A4-F249-98B0-43224154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Ist es möglich, dass diese Datei versteckte Informationen enthält?</a:t>
            </a:r>
          </a:p>
          <a:p>
            <a:r>
              <a:rPr lang="de-DE" dirty="0">
                <a:sym typeface="Wingdings" pitchFamily="2" charset="2"/>
              </a:rPr>
              <a:t> Erkennen (und </a:t>
            </a:r>
            <a:r>
              <a:rPr lang="de-DE" dirty="0"/>
              <a:t>Extrahieren) der Informationen aus der Datei</a:t>
            </a:r>
          </a:p>
          <a:p>
            <a:endParaRPr lang="de-DE" dirty="0"/>
          </a:p>
          <a:p>
            <a:r>
              <a:rPr lang="de-DE" dirty="0"/>
              <a:t>Steganalyse dient nur das Erkennen von versteckten Informationen</a:t>
            </a:r>
          </a:p>
          <a:p>
            <a:r>
              <a:rPr lang="de-DE" dirty="0"/>
              <a:t>Lesbarkeit ist nicht garantiert</a:t>
            </a:r>
          </a:p>
        </p:txBody>
      </p:sp>
    </p:spTree>
    <p:extLst>
      <p:ext uri="{BB962C8B-B14F-4D97-AF65-F5344CB8AC3E}">
        <p14:creationId xmlns:p14="http://schemas.microsoft.com/office/powerpoint/2010/main" val="2854215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A1976A-64DA-FE4E-840C-1C62A1B89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Statistische Analyse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F7F8C9-5B91-9C46-8EAA-96DF8F5B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  <a:p>
            <a:r>
              <a:rPr lang="de-DE" dirty="0"/>
              <a:t>Vergleich von Dateien die aus der selben Quelle stammen</a:t>
            </a:r>
          </a:p>
          <a:p>
            <a:r>
              <a:rPr lang="de-DE" dirty="0"/>
              <a:t>Analyse der Kompression (z.B. JPEG, MP3)</a:t>
            </a:r>
          </a:p>
          <a:p>
            <a:r>
              <a:rPr lang="de-DE" dirty="0"/>
              <a:t>Konsistenz des Grundrauschen</a:t>
            </a:r>
          </a:p>
          <a:p>
            <a:r>
              <a:rPr lang="de-DE" dirty="0" err="1"/>
              <a:t>Histogrammvergleich</a:t>
            </a:r>
            <a:endParaRPr lang="de-DE" dirty="0"/>
          </a:p>
          <a:p>
            <a:r>
              <a:rPr lang="de-DE" dirty="0"/>
              <a:t>Spektralanalyse</a:t>
            </a:r>
          </a:p>
        </p:txBody>
      </p:sp>
    </p:spTree>
    <p:extLst>
      <p:ext uri="{BB962C8B-B14F-4D97-AF65-F5344CB8AC3E}">
        <p14:creationId xmlns:p14="http://schemas.microsoft.com/office/powerpoint/2010/main" val="202135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F24353-8A1D-5845-A2BD-79EDBC4F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123777-00D3-B743-967C-A35C0D4C5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Versteckte Informationen sind verschlüsselt</a:t>
            </a:r>
          </a:p>
          <a:p>
            <a:pPr lvl="1"/>
            <a:r>
              <a:rPr lang="de-DE" dirty="0"/>
              <a:t>Inhalt kann nicht gelesen werden</a:t>
            </a:r>
          </a:p>
          <a:p>
            <a:pPr lvl="1"/>
            <a:r>
              <a:rPr lang="de-DE" dirty="0"/>
              <a:t>Auch zur besseren Verschleierung verwendet</a:t>
            </a:r>
          </a:p>
          <a:p>
            <a:r>
              <a:rPr lang="de-DE" dirty="0"/>
              <a:t>Überladen mit Information</a:t>
            </a:r>
          </a:p>
          <a:p>
            <a:pPr lvl="1"/>
            <a:r>
              <a:rPr lang="de-DE" dirty="0"/>
              <a:t>Zufallsinhalt, Random Noise, falsche Informationen</a:t>
            </a:r>
          </a:p>
          <a:p>
            <a:pPr lvl="1"/>
            <a:r>
              <a:rPr lang="de-DE" dirty="0"/>
              <a:t>Höherer Ressourcen- und Zeitaufwand</a:t>
            </a:r>
          </a:p>
        </p:txBody>
      </p:sp>
    </p:spTree>
    <p:extLst>
      <p:ext uri="{BB962C8B-B14F-4D97-AF65-F5344CB8AC3E}">
        <p14:creationId xmlns:p14="http://schemas.microsoft.com/office/powerpoint/2010/main" val="6151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DE5E1-1CBD-4E86-91F8-6AB35C32A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Histogramme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257C73-9EED-4552-B6E8-9D018D493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sehr weit verbreitet in der Statistik &amp; Bildverarbeitung</a:t>
            </a:r>
          </a:p>
          <a:p>
            <a:r>
              <a:rPr lang="de-DE" dirty="0"/>
              <a:t>erlaubt übersichtliche Darstellung von Häufigkeitsverteilungen</a:t>
            </a:r>
          </a:p>
          <a:p>
            <a:r>
              <a:rPr lang="de-DE" dirty="0"/>
              <a:t>Einteilung in Gruppen (</a:t>
            </a:r>
            <a:r>
              <a:rPr lang="de-DE" dirty="0" err="1"/>
              <a:t>z.b.</a:t>
            </a:r>
            <a:r>
              <a:rPr lang="de-DE" dirty="0"/>
              <a:t> Hellgrün und Dunkelgrün)</a:t>
            </a:r>
          </a:p>
          <a:p>
            <a:r>
              <a:rPr lang="de-DE" dirty="0"/>
              <a:t>Gibt Rückschluss auf</a:t>
            </a:r>
          </a:p>
          <a:p>
            <a:pPr lvl="1"/>
            <a:r>
              <a:rPr lang="de-DE" dirty="0"/>
              <a:t>Allgemeinen Kurvenverlauf</a:t>
            </a:r>
          </a:p>
          <a:p>
            <a:pPr lvl="1"/>
            <a:r>
              <a:rPr lang="de-DE" dirty="0"/>
              <a:t>Streuung</a:t>
            </a:r>
          </a:p>
          <a:p>
            <a:pPr lvl="1"/>
            <a:r>
              <a:rPr lang="de-DE" dirty="0"/>
              <a:t>Zentrierung</a:t>
            </a:r>
          </a:p>
          <a:p>
            <a:r>
              <a:rPr lang="de-DE" dirty="0"/>
              <a:t>In der Fotografie oft 4 Unterschiedliche Histogramme</a:t>
            </a:r>
          </a:p>
          <a:p>
            <a:pPr lvl="1"/>
            <a:r>
              <a:rPr lang="de-DE" dirty="0"/>
              <a:t>Intensität, Rot, Grün und Blau</a:t>
            </a:r>
          </a:p>
          <a:p>
            <a:r>
              <a:rPr lang="de-DE" dirty="0"/>
              <a:t>Gleichmäßige Verteilung der Gruppen gewünscht (Foto)</a:t>
            </a:r>
          </a:p>
          <a:p>
            <a:r>
              <a:rPr lang="de-DE" dirty="0"/>
              <a:t>Wichtiges Tool des „</a:t>
            </a:r>
            <a:r>
              <a:rPr lang="de-DE" dirty="0" err="1"/>
              <a:t>Histrogramm</a:t>
            </a:r>
            <a:r>
              <a:rPr lang="de-DE" dirty="0"/>
              <a:t>-Angriffs“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0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A077F-6B87-4D69-96BF-67F3A1C4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„normales Histogramm“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62A3D1E-4982-4B6D-BEA5-670F37936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108" y="1825625"/>
            <a:ext cx="5801784" cy="4351338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3B6462F-DDE3-4DCA-890C-DD949C754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74" y="4141170"/>
            <a:ext cx="2133601" cy="17068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A74BEE-AC0C-46BB-BC38-BDA72CFE2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141544"/>
            <a:ext cx="2127952" cy="170650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23056DF-F8AC-4984-B94C-901E468D4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177" y="4127520"/>
            <a:ext cx="2135459" cy="17250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EA74A86-B224-4943-B43D-1571C7138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84" y="4141544"/>
            <a:ext cx="2133601" cy="171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2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208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215780-4FE6-F04E-954E-7562F52FD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542A7-26D5-A64D-9293-0C942D2AD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Entscheidung ob ein Bild manipuliert ist oder nicht wird visuell getroffen</a:t>
            </a:r>
          </a:p>
          <a:p>
            <a:r>
              <a:rPr lang="de-DE" dirty="0"/>
              <a:t>Sichtbarmachung von Mustern in der Bitstruktur des Bildes</a:t>
            </a:r>
          </a:p>
          <a:p>
            <a:r>
              <a:rPr lang="de-DE" dirty="0"/>
              <a:t>Prüfung aller LSB-Kombinationen über Zuweisung einer Farbe für jede Kombination</a:t>
            </a:r>
          </a:p>
          <a:p>
            <a:r>
              <a:rPr lang="de-DE" dirty="0"/>
              <a:t>Jeder Pixel wird hinsichtlich der LSBs geprüft und bekommt eine neue Farbe zugewiesen</a:t>
            </a:r>
          </a:p>
          <a:p>
            <a:endParaRPr lang="de-DE" dirty="0"/>
          </a:p>
          <a:p>
            <a:r>
              <a:rPr lang="de-DE" dirty="0"/>
              <a:t>Beispiel: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92A4EB-8B9F-CE49-9B2E-BB92A41AE397}"/>
              </a:ext>
            </a:extLst>
          </p:cNvPr>
          <p:cNvSpPr/>
          <p:nvPr/>
        </p:nvSpPr>
        <p:spPr>
          <a:xfrm>
            <a:off x="2137719" y="5263978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D747AA-B8B2-9940-9A2D-0CE1D2203764}"/>
              </a:ext>
            </a:extLst>
          </p:cNvPr>
          <p:cNvSpPr/>
          <p:nvPr/>
        </p:nvSpPr>
        <p:spPr>
          <a:xfrm>
            <a:off x="1622854" y="5263978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A2CD577-685A-AB44-8155-26C4A3B3CF10}"/>
              </a:ext>
            </a:extLst>
          </p:cNvPr>
          <p:cNvSpPr txBox="1"/>
          <p:nvPr/>
        </p:nvSpPr>
        <p:spPr>
          <a:xfrm>
            <a:off x="875270" y="5263978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 LSB: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329DC37-EF0D-9C42-8085-815675AA395C}"/>
              </a:ext>
            </a:extLst>
          </p:cNvPr>
          <p:cNvSpPr txBox="1"/>
          <p:nvPr/>
        </p:nvSpPr>
        <p:spPr>
          <a:xfrm>
            <a:off x="1622854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DDD88BF-4B15-EA4F-869A-3AE2FCB94BEE}"/>
              </a:ext>
            </a:extLst>
          </p:cNvPr>
          <p:cNvSpPr txBox="1"/>
          <p:nvPr/>
        </p:nvSpPr>
        <p:spPr>
          <a:xfrm>
            <a:off x="2137719" y="5745892"/>
            <a:ext cx="358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9363D8-454D-494B-9124-D736A958BA4A}"/>
              </a:ext>
            </a:extLst>
          </p:cNvPr>
          <p:cNvSpPr/>
          <p:nvPr/>
        </p:nvSpPr>
        <p:spPr>
          <a:xfrm>
            <a:off x="5315207" y="5262607"/>
            <a:ext cx="358346" cy="358346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3E825B-7641-9B46-B77B-9EB8E852D92D}"/>
              </a:ext>
            </a:extLst>
          </p:cNvPr>
          <p:cNvSpPr/>
          <p:nvPr/>
        </p:nvSpPr>
        <p:spPr>
          <a:xfrm>
            <a:off x="5830072" y="5269471"/>
            <a:ext cx="358346" cy="35834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381B4EB-0115-D044-B58A-D9651B9C1423}"/>
              </a:ext>
            </a:extLst>
          </p:cNvPr>
          <p:cNvSpPr/>
          <p:nvPr/>
        </p:nvSpPr>
        <p:spPr>
          <a:xfrm>
            <a:off x="6344937" y="5262607"/>
            <a:ext cx="358346" cy="35834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E3F372-68BB-ED4F-AD1F-CB1FF74ADDA7}"/>
              </a:ext>
            </a:extLst>
          </p:cNvPr>
          <p:cNvSpPr/>
          <p:nvPr/>
        </p:nvSpPr>
        <p:spPr>
          <a:xfrm>
            <a:off x="4800342" y="5262607"/>
            <a:ext cx="358346" cy="3583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5865BE5-16CC-EC4B-99B6-2CB4772AC500}"/>
              </a:ext>
            </a:extLst>
          </p:cNvPr>
          <p:cNvSpPr txBox="1"/>
          <p:nvPr/>
        </p:nvSpPr>
        <p:spPr>
          <a:xfrm>
            <a:off x="4001272" y="52830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 LSBs: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96B8E66-EB80-4046-B1D3-2A8A27D4AF81}"/>
              </a:ext>
            </a:extLst>
          </p:cNvPr>
          <p:cNvSpPr txBox="1"/>
          <p:nvPr/>
        </p:nvSpPr>
        <p:spPr>
          <a:xfrm>
            <a:off x="4730320" y="5698600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31BDB9C-ED94-FE44-9B14-61EBB505763D}"/>
              </a:ext>
            </a:extLst>
          </p:cNvPr>
          <p:cNvSpPr txBox="1"/>
          <p:nvPr/>
        </p:nvSpPr>
        <p:spPr>
          <a:xfrm>
            <a:off x="5291523" y="570895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8009A08-F71A-B24B-BA56-342A61F39C47}"/>
              </a:ext>
            </a:extLst>
          </p:cNvPr>
          <p:cNvSpPr txBox="1"/>
          <p:nvPr/>
        </p:nvSpPr>
        <p:spPr>
          <a:xfrm>
            <a:off x="5795061" y="5706817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915D8EC2-8944-8943-9698-A52095767976}"/>
              </a:ext>
            </a:extLst>
          </p:cNvPr>
          <p:cNvSpPr txBox="1"/>
          <p:nvPr/>
        </p:nvSpPr>
        <p:spPr>
          <a:xfrm>
            <a:off x="6334252" y="5715742"/>
            <a:ext cx="42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78951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1FBCAC-7B8E-EF44-9546-5D351E28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Visueller Angriff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63B46F-812E-A746-96D4-72B90DF1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Sequenziell jede Anzahl von LSBs ausprobieren und Ergebnis visuell bewerten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C48625-8F5F-6A42-820F-17D0DC381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3" y="2903837"/>
            <a:ext cx="2750290" cy="182983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87B267-38B0-ED44-B8F4-71006B62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940" y="2903837"/>
            <a:ext cx="2532622" cy="182983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C055387-0BDD-354B-B680-64799F128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329" y="2903838"/>
            <a:ext cx="2751202" cy="182982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E526F33-8BFF-D043-9FF7-4526E4521488}"/>
              </a:ext>
            </a:extLst>
          </p:cNvPr>
          <p:cNvSpPr txBox="1"/>
          <p:nvPr/>
        </p:nvSpPr>
        <p:spPr>
          <a:xfrm>
            <a:off x="1149178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 LSBs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10033F4-B2C7-7A46-A9F6-04DCE7A0AFCE}"/>
              </a:ext>
            </a:extLst>
          </p:cNvPr>
          <p:cNvSpPr txBox="1"/>
          <p:nvPr/>
        </p:nvSpPr>
        <p:spPr>
          <a:xfrm>
            <a:off x="4185515" y="490131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LSBs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E1DD61-C5D7-6C49-8C6D-7001B55C398E}"/>
              </a:ext>
            </a:extLst>
          </p:cNvPr>
          <p:cNvSpPr txBox="1"/>
          <p:nvPr/>
        </p:nvSpPr>
        <p:spPr>
          <a:xfrm>
            <a:off x="7221853" y="4901317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LSB</a:t>
            </a:r>
          </a:p>
        </p:txBody>
      </p:sp>
    </p:spTree>
    <p:extLst>
      <p:ext uri="{BB962C8B-B14F-4D97-AF65-F5344CB8AC3E}">
        <p14:creationId xmlns:p14="http://schemas.microsoft.com/office/powerpoint/2010/main" val="212039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MCVorlagePräsentation" id="{708A2B3B-EC0D-B044-A312-A1E8EFD62AF2}" vid="{9548B672-2ABD-5046-A4C6-F0F33EED0F67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CAMCVorlagePräsentation</Template>
  <TotalTime>0</TotalTime>
  <Words>388</Words>
  <Application>Microsoft Office PowerPoint</Application>
  <PresentationFormat>Bildschirmpräsentation (4:3)</PresentationFormat>
  <Paragraphs>92</Paragraphs>
  <Slides>15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Helvetica</vt:lpstr>
      <vt:lpstr>Office-Design</vt:lpstr>
      <vt:lpstr>PowerPoint-Präsentation</vt:lpstr>
      <vt:lpstr>Inhalt</vt:lpstr>
      <vt:lpstr>Steganalyse</vt:lpstr>
      <vt:lpstr>Statistische Analyse </vt:lpstr>
      <vt:lpstr>Probleme</vt:lpstr>
      <vt:lpstr>Histogramme</vt:lpstr>
      <vt:lpstr>„normales Histogramm“</vt:lpstr>
      <vt:lpstr>Visueller Angriff</vt:lpstr>
      <vt:lpstr>Visueller Angriff</vt:lpstr>
      <vt:lpstr>Visueller Angriff</vt:lpstr>
      <vt:lpstr>Histogramm-Angriff</vt:lpstr>
      <vt:lpstr>Histogramm-Angriff</vt:lpstr>
      <vt:lpstr>Histogramm-Angriff</vt:lpstr>
      <vt:lpstr>Nachteile</vt:lpstr>
      <vt:lpstr>Fragen oder Anmerkungen?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Torchala</dc:creator>
  <cp:lastModifiedBy>Felix Berger</cp:lastModifiedBy>
  <cp:revision>137</cp:revision>
  <cp:lastPrinted>2018-11-12T14:04:00Z</cp:lastPrinted>
  <dcterms:created xsi:type="dcterms:W3CDTF">2018-03-29T13:45:31Z</dcterms:created>
  <dcterms:modified xsi:type="dcterms:W3CDTF">2019-01-14T18:47:17Z</dcterms:modified>
</cp:coreProperties>
</file>